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6" d="100"/>
          <a:sy n="96" d="100"/>
        </p:scale>
        <p:origin x="555" y="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593313-BB6E-462C-9DBF-883AFA5DF553}" type="datetimeFigureOut">
              <a:rPr lang="en-US" smtClean="0"/>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45563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93313-BB6E-462C-9DBF-883AFA5DF553}" type="datetimeFigureOut">
              <a:rPr lang="en-US" smtClean="0"/>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107140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593313-BB6E-462C-9DBF-883AFA5DF553}" type="datetimeFigureOut">
              <a:rPr lang="en-US" smtClean="0"/>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34693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593313-BB6E-462C-9DBF-883AFA5DF553}" type="datetimeFigureOut">
              <a:rPr lang="en-US" smtClean="0"/>
              <a:t>6/9/2026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1071809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593313-BB6E-462C-9DBF-883AFA5DF553}" type="datetimeFigureOut">
              <a:rPr lang="en-US" smtClean="0"/>
              <a:t>6/9/2026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1973495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593313-BB6E-462C-9DBF-883AFA5DF553}" type="datetimeFigureOut">
              <a:rPr lang="en-US" smtClean="0"/>
              <a:t>6/9/2026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3841445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93313-BB6E-462C-9DBF-883AFA5DF553}" type="datetimeFigureOut">
              <a:rPr lang="en-US" smtClean="0"/>
              <a:t>6/9/2026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3878250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593313-BB6E-462C-9DBF-883AFA5DF553}" type="datetimeFigureOut">
              <a:rPr lang="en-US" smtClean="0"/>
              <a:t>6/9/2026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3464262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C593313-BB6E-462C-9DBF-883AFA5DF553}" type="datetimeFigureOut">
              <a:rPr lang="en-US" smtClean="0"/>
              <a:t>6/9/2026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695537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93313-BB6E-462C-9DBF-883AFA5DF553}" type="datetimeFigureOut">
              <a:rPr lang="en-US" smtClean="0"/>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373735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593313-BB6E-462C-9DBF-883AFA5DF553}" type="datetimeFigureOut">
              <a:rPr lang="en-US" smtClean="0"/>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625100-CB96-4668-B34D-6F87190D391D}" type="slidenum">
              <a:rPr lang="en-US" smtClean="0"/>
              <a:t>‹#›</a:t>
            </a:fld>
            <a:endParaRPr lang="en-US"/>
          </a:p>
        </p:txBody>
      </p:sp>
    </p:spTree>
    <p:extLst>
      <p:ext uri="{BB962C8B-B14F-4D97-AF65-F5344CB8AC3E}">
        <p14:creationId xmlns:p14="http://schemas.microsoft.com/office/powerpoint/2010/main" val="3162852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93313-BB6E-462C-9DBF-883AFA5DF553}" type="datetimeFigureOut">
              <a:rPr lang="en-US" smtClean="0"/>
              <a:t>6/9/2026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625100-CB96-4668-B34D-6F87190D391D}" type="slidenum">
              <a:rPr lang="en-US" smtClean="0"/>
              <a:t>‹#›</a:t>
            </a:fld>
            <a:endParaRPr lang="en-US"/>
          </a:p>
        </p:txBody>
      </p:sp>
    </p:spTree>
    <p:extLst>
      <p:ext uri="{BB962C8B-B14F-4D97-AF65-F5344CB8AC3E}">
        <p14:creationId xmlns:p14="http://schemas.microsoft.com/office/powerpoint/2010/main" val="1402742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creen Recording 3">
            <a:hlinkClick r:id="" action="ppaction://media"/>
            <a:extLst>
              <a:ext uri="{FF2B5EF4-FFF2-40B4-BE49-F238E27FC236}">
                <a16:creationId xmlns:a16="http://schemas.microsoft.com/office/drawing/2014/main" id="{0B6483CE-8215-7AFD-CBD4-03EEF448CEB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55879" y="1273602"/>
            <a:ext cx="5705475" cy="4010025"/>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5" name="TextBox 4">
            <a:extLst>
              <a:ext uri="{FF2B5EF4-FFF2-40B4-BE49-F238E27FC236}">
                <a16:creationId xmlns:a16="http://schemas.microsoft.com/office/drawing/2014/main" id="{40AC8516-0608-4DB7-F604-3313014F317D}"/>
              </a:ext>
            </a:extLst>
          </p:cNvPr>
          <p:cNvSpPr txBox="1"/>
          <p:nvPr/>
        </p:nvSpPr>
        <p:spPr>
          <a:xfrm>
            <a:off x="283266" y="5830840"/>
            <a:ext cx="3687418" cy="830997"/>
          </a:xfrm>
          <a:prstGeom prst="rect">
            <a:avLst/>
          </a:prstGeom>
          <a:noFill/>
        </p:spPr>
        <p:txBody>
          <a:bodyPr wrap="square" rtlCol="0">
            <a:spAutoFit/>
          </a:bodyPr>
          <a:lstStyle/>
          <a:p>
            <a:r>
              <a:rPr lang="en-US" sz="800" b="1"/>
              <a:t>Sources and Tools used:</a:t>
            </a:r>
            <a:endParaRPr lang="en-US" sz="800" dirty="0"/>
          </a:p>
          <a:p>
            <a:r>
              <a:rPr lang="en-US" sz="800" dirty="0"/>
              <a:t>Base code is </a:t>
            </a:r>
            <a:r>
              <a:rPr lang="en-US" sz="800" b="1" dirty="0"/>
              <a:t>Python</a:t>
            </a:r>
            <a:r>
              <a:rPr lang="en-US" sz="800" dirty="0"/>
              <a:t> and </a:t>
            </a:r>
            <a:r>
              <a:rPr lang="en-US" sz="800" dirty="0" err="1"/>
              <a:t>Jupyter</a:t>
            </a:r>
            <a:r>
              <a:rPr lang="en-US" sz="800" dirty="0"/>
              <a:t> Notebook as IDE.</a:t>
            </a:r>
          </a:p>
          <a:p>
            <a:br>
              <a:rPr lang="en-US" sz="800" dirty="0"/>
            </a:br>
            <a:r>
              <a:rPr lang="en-US" sz="800" dirty="0"/>
              <a:t>Data - https://opentopography.org/ </a:t>
            </a:r>
          </a:p>
          <a:p>
            <a:r>
              <a:rPr lang="en-US" sz="800" dirty="0"/>
              <a:t>To visualize the data: Open3D - https://pypi.org/project/open3d/</a:t>
            </a:r>
          </a:p>
          <a:p>
            <a:r>
              <a:rPr lang="en-US" sz="800" dirty="0" err="1"/>
              <a:t>Laspy</a:t>
            </a:r>
            <a:r>
              <a:rPr lang="en-US" sz="800" dirty="0"/>
              <a:t> </a:t>
            </a:r>
            <a:r>
              <a:rPr lang="en-US" sz="800" dirty="0" err="1"/>
              <a:t>pypi</a:t>
            </a:r>
            <a:r>
              <a:rPr lang="en-US" sz="800" dirty="0"/>
              <a:t> - https://pypi.org/project/laspy/</a:t>
            </a:r>
          </a:p>
        </p:txBody>
      </p:sp>
      <p:sp>
        <p:nvSpPr>
          <p:cNvPr id="6" name="TextBox 5">
            <a:extLst>
              <a:ext uri="{FF2B5EF4-FFF2-40B4-BE49-F238E27FC236}">
                <a16:creationId xmlns:a16="http://schemas.microsoft.com/office/drawing/2014/main" id="{1DEACBEC-6765-E723-BA26-0D566922309C}"/>
              </a:ext>
            </a:extLst>
          </p:cNvPr>
          <p:cNvSpPr txBox="1"/>
          <p:nvPr/>
        </p:nvSpPr>
        <p:spPr>
          <a:xfrm>
            <a:off x="273329" y="1218932"/>
            <a:ext cx="2559326" cy="4524315"/>
          </a:xfrm>
          <a:prstGeom prst="rect">
            <a:avLst/>
          </a:prstGeom>
          <a:noFill/>
        </p:spPr>
        <p:txBody>
          <a:bodyPr wrap="square" rtlCol="0">
            <a:spAutoFit/>
          </a:bodyPr>
          <a:lstStyle/>
          <a:p>
            <a:r>
              <a:rPr lang="en-US" sz="1200" dirty="0"/>
              <a:t>Many geospatial companies rely on </a:t>
            </a:r>
            <a:r>
              <a:rPr lang="en-US" sz="1200" b="1" dirty="0"/>
              <a:t>Light Detection and Ranging (LiDAR) </a:t>
            </a:r>
            <a:r>
              <a:rPr lang="en-US" sz="1200" dirty="0"/>
              <a:t>to generate high-resolution, three-dimensional models of the Earth's surface, terrain, and manmade structures.</a:t>
            </a:r>
          </a:p>
          <a:p>
            <a:endParaRPr lang="en-US" sz="1200" dirty="0"/>
          </a:p>
          <a:p>
            <a:r>
              <a:rPr lang="en-US" sz="1200" b="1" dirty="0"/>
              <a:t>LiDAR Point Cloud data </a:t>
            </a:r>
            <a:r>
              <a:rPr lang="en-US" sz="1200" dirty="0"/>
              <a:t>is widely used in Geospatial and Earth observation applications. LiDAR is a remote sensing technique that uses light from a laser to measure out the Elevation like buildings, ground, and forest like </a:t>
            </a:r>
            <a:r>
              <a:rPr lang="en-US" sz="1200" b="1" i="1" dirty="0"/>
              <a:t>this</a:t>
            </a:r>
            <a:r>
              <a:rPr lang="en-US" sz="1200" dirty="0"/>
              <a:t> LiDAR image.</a:t>
            </a:r>
          </a:p>
          <a:p>
            <a:endParaRPr lang="en-US" sz="1200" dirty="0"/>
          </a:p>
          <a:p>
            <a:r>
              <a:rPr lang="en-US" sz="1200" dirty="0"/>
              <a:t>LiDAR gives an accurate 3D representation of Earth's surface. It allows us to examine natural and artificial features with accuracy and precision. </a:t>
            </a:r>
          </a:p>
          <a:p>
            <a:endParaRPr lang="en-US" sz="1200" dirty="0"/>
          </a:p>
          <a:p>
            <a:r>
              <a:rPr lang="en-US" sz="1200" dirty="0"/>
              <a:t>LiDAR along with other Geospatial tools are part of the toolkit used by GIS researchers and analysts.</a:t>
            </a:r>
          </a:p>
        </p:txBody>
      </p:sp>
      <p:sp>
        <p:nvSpPr>
          <p:cNvPr id="7" name="TextBox 6">
            <a:extLst>
              <a:ext uri="{FF2B5EF4-FFF2-40B4-BE49-F238E27FC236}">
                <a16:creationId xmlns:a16="http://schemas.microsoft.com/office/drawing/2014/main" id="{6709626D-4465-5A11-10FA-67B8F4EEEDDB}"/>
              </a:ext>
            </a:extLst>
          </p:cNvPr>
          <p:cNvSpPr txBox="1"/>
          <p:nvPr/>
        </p:nvSpPr>
        <p:spPr>
          <a:xfrm>
            <a:off x="3970683" y="5733091"/>
            <a:ext cx="4801258" cy="1077218"/>
          </a:xfrm>
          <a:prstGeom prst="rect">
            <a:avLst/>
          </a:prstGeom>
          <a:noFill/>
        </p:spPr>
        <p:txBody>
          <a:bodyPr wrap="square" rtlCol="0">
            <a:spAutoFit/>
          </a:bodyPr>
          <a:lstStyle/>
          <a:p>
            <a:endParaRPr lang="en-US" sz="800" dirty="0"/>
          </a:p>
          <a:p>
            <a:r>
              <a:rPr lang="en-US" sz="800" dirty="0"/>
              <a:t>Lidar point classification - </a:t>
            </a:r>
          </a:p>
          <a:p>
            <a:r>
              <a:rPr lang="en-US" sz="800" dirty="0"/>
              <a:t>https://desktop.arcgis.com/en/arcmap/latest/manage-data/las-dataset/lidar-point-classification.htm </a:t>
            </a:r>
          </a:p>
          <a:p>
            <a:endParaRPr lang="en-US" sz="800" dirty="0"/>
          </a:p>
          <a:p>
            <a:r>
              <a:rPr lang="en-US" sz="800" dirty="0" err="1"/>
              <a:t>Numpy</a:t>
            </a:r>
            <a:r>
              <a:rPr lang="en-US" sz="800" dirty="0"/>
              <a:t> stack - https://numpy.org/doc/stable/reference/generated/numpy.stack.html </a:t>
            </a:r>
          </a:p>
          <a:p>
            <a:r>
              <a:rPr lang="en-US" sz="800" dirty="0" err="1"/>
              <a:t>Numpy</a:t>
            </a:r>
            <a:r>
              <a:rPr lang="en-US" sz="800" dirty="0"/>
              <a:t> transpose - https://numpy.org/doc/stable/reference/generated/numpy.transpose.html</a:t>
            </a:r>
          </a:p>
          <a:p>
            <a:endParaRPr lang="en-US" sz="800" dirty="0"/>
          </a:p>
          <a:p>
            <a:endParaRPr lang="en-US" sz="800" dirty="0"/>
          </a:p>
        </p:txBody>
      </p:sp>
      <p:sp>
        <p:nvSpPr>
          <p:cNvPr id="8" name="TextBox 7">
            <a:extLst>
              <a:ext uri="{FF2B5EF4-FFF2-40B4-BE49-F238E27FC236}">
                <a16:creationId xmlns:a16="http://schemas.microsoft.com/office/drawing/2014/main" id="{535A6E48-01FA-296E-8CE2-6A61158B46BC}"/>
              </a:ext>
            </a:extLst>
          </p:cNvPr>
          <p:cNvSpPr txBox="1"/>
          <p:nvPr/>
        </p:nvSpPr>
        <p:spPr>
          <a:xfrm>
            <a:off x="273329" y="391560"/>
            <a:ext cx="8378897" cy="461665"/>
          </a:xfrm>
          <a:prstGeom prst="rect">
            <a:avLst/>
          </a:prstGeom>
          <a:noFill/>
        </p:spPr>
        <p:txBody>
          <a:bodyPr wrap="none" rtlCol="0">
            <a:spAutoFit/>
          </a:bodyPr>
          <a:lstStyle/>
          <a:p>
            <a:r>
              <a:rPr lang="en-US" sz="2400" b="1" dirty="0"/>
              <a:t>Seeing the Unseen: </a:t>
            </a:r>
            <a:r>
              <a:rPr lang="en-US" sz="2400" dirty="0">
                <a:solidFill>
                  <a:srgbClr val="CC3300"/>
                </a:solidFill>
              </a:rPr>
              <a:t>How LiDAR unlocks hidden Landscapes</a:t>
            </a:r>
          </a:p>
        </p:txBody>
      </p:sp>
      <p:cxnSp>
        <p:nvCxnSpPr>
          <p:cNvPr id="10" name="Straight Connector 9">
            <a:extLst>
              <a:ext uri="{FF2B5EF4-FFF2-40B4-BE49-F238E27FC236}">
                <a16:creationId xmlns:a16="http://schemas.microsoft.com/office/drawing/2014/main" id="{801E2DF6-E250-E53B-7818-3C226173287F}"/>
              </a:ext>
            </a:extLst>
          </p:cNvPr>
          <p:cNvCxnSpPr/>
          <p:nvPr/>
        </p:nvCxnSpPr>
        <p:spPr>
          <a:xfrm>
            <a:off x="352839" y="1003852"/>
            <a:ext cx="850851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1BFF512-0CA8-52E1-E4E2-FE7DD4C4E0BF}"/>
              </a:ext>
            </a:extLst>
          </p:cNvPr>
          <p:cNvCxnSpPr/>
          <p:nvPr/>
        </p:nvCxnSpPr>
        <p:spPr>
          <a:xfrm>
            <a:off x="352839" y="5802827"/>
            <a:ext cx="8508515" cy="0"/>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8092908"/>
      </p:ext>
    </p:extLst>
  </p:cSld>
  <p:clrMapOvr>
    <a:masterClrMapping/>
  </p:clrMapOvr>
  <mc:AlternateContent xmlns:mc="http://schemas.openxmlformats.org/markup-compatibility/2006" xmlns:p14="http://schemas.microsoft.com/office/powerpoint/2010/main">
    <mc:Choice Requires="p14">
      <p:transition spd="slow" p14:dur="2000" advTm="47131"/>
    </mc:Choice>
    <mc:Fallback xmlns="">
      <p:transition spd="slow" advTm="47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1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D08FF5-CF5F-4454-1B8A-204BBA1B5CF6}"/>
              </a:ext>
            </a:extLst>
          </p:cNvPr>
          <p:cNvSpPr txBox="1"/>
          <p:nvPr/>
        </p:nvSpPr>
        <p:spPr>
          <a:xfrm>
            <a:off x="318052" y="442291"/>
            <a:ext cx="4219161" cy="6093976"/>
          </a:xfrm>
          <a:prstGeom prst="rect">
            <a:avLst/>
          </a:prstGeom>
          <a:noFill/>
        </p:spPr>
        <p:txBody>
          <a:bodyPr wrap="square" rtlCol="0">
            <a:spAutoFit/>
          </a:bodyPr>
          <a:lstStyle/>
          <a:p>
            <a:r>
              <a:rPr lang="en-US" sz="1000" b="0" dirty="0">
                <a:solidFill>
                  <a:srgbClr val="A31515"/>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A31515"/>
                </a:solidFill>
                <a:effectLst/>
                <a:latin typeface="Consolas" panose="020B0609020204030204" pitchFamily="49" charset="0"/>
              </a:rPr>
              <a:t>Visualizing LiDAR Data – Code written in PYTHON </a:t>
            </a:r>
            <a:endParaRPr lang="en-US" sz="1000" b="0" dirty="0">
              <a:solidFill>
                <a:srgbClr val="000000"/>
              </a:solidFill>
              <a:effectLst/>
              <a:latin typeface="Consolas" panose="020B0609020204030204" pitchFamily="49" charset="0"/>
            </a:endParaRPr>
          </a:p>
          <a:p>
            <a:r>
              <a:rPr lang="en-US" sz="1000" b="0" dirty="0">
                <a:solidFill>
                  <a:srgbClr val="A31515"/>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br>
              <a:rPr lang="en-US" sz="1000" b="0" dirty="0">
                <a:solidFill>
                  <a:srgbClr val="000000"/>
                </a:solidFill>
                <a:effectLst/>
                <a:latin typeface="Consolas" panose="020B0609020204030204" pitchFamily="49" charset="0"/>
              </a:rPr>
            </a:br>
            <a:r>
              <a:rPr lang="en-US" sz="1000" b="0" dirty="0">
                <a:solidFill>
                  <a:srgbClr val="008000"/>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Import packages: You may need to use: </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pip install </a:t>
            </a:r>
            <a:r>
              <a:rPr lang="en-US" sz="1000" b="0" dirty="0" err="1">
                <a:solidFill>
                  <a:srgbClr val="008000"/>
                </a:solidFill>
                <a:effectLst/>
                <a:latin typeface="Consolas" panose="020B0609020204030204" pitchFamily="49" charset="0"/>
              </a:rPr>
              <a:t>numpy</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pip install </a:t>
            </a:r>
            <a:r>
              <a:rPr lang="en-US" sz="1000" b="0" dirty="0" err="1">
                <a:solidFill>
                  <a:srgbClr val="008000"/>
                </a:solidFill>
                <a:effectLst/>
                <a:latin typeface="Consolas" panose="020B0609020204030204" pitchFamily="49" charset="0"/>
              </a:rPr>
              <a:t>laspy</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pip install open3d</a:t>
            </a:r>
            <a:endParaRPr lang="en-US" sz="1000" b="0" dirty="0">
              <a:solidFill>
                <a:srgbClr val="000000"/>
              </a:solidFill>
              <a:effectLst/>
              <a:latin typeface="Consolas" panose="020B0609020204030204" pitchFamily="49" charset="0"/>
            </a:endParaRPr>
          </a:p>
          <a:p>
            <a:r>
              <a:rPr lang="en-US" sz="1000" b="0" dirty="0">
                <a:solidFill>
                  <a:srgbClr val="AF00DB"/>
                </a:solidFill>
                <a:effectLst/>
                <a:latin typeface="Consolas" panose="020B0609020204030204" pitchFamily="49" charset="0"/>
              </a:rPr>
              <a:t>import</a:t>
            </a:r>
            <a:r>
              <a:rPr lang="en-US" sz="1000" b="0" dirty="0">
                <a:solidFill>
                  <a:srgbClr val="000000"/>
                </a:solidFill>
                <a:effectLst/>
                <a:latin typeface="Consolas" panose="020B0609020204030204" pitchFamily="49" charset="0"/>
              </a:rPr>
              <a:t> </a:t>
            </a:r>
            <a:r>
              <a:rPr lang="en-US" sz="1000" b="0" dirty="0" err="1">
                <a:solidFill>
                  <a:srgbClr val="267F99"/>
                </a:solidFill>
                <a:effectLst/>
                <a:latin typeface="Consolas" panose="020B0609020204030204" pitchFamily="49" charset="0"/>
              </a:rPr>
              <a:t>numpy</a:t>
            </a:r>
            <a:r>
              <a:rPr lang="en-US" sz="1000" b="0" dirty="0">
                <a:solidFill>
                  <a:srgbClr val="000000"/>
                </a:solidFill>
                <a:effectLst/>
                <a:latin typeface="Consolas" panose="020B0609020204030204" pitchFamily="49" charset="0"/>
              </a:rPr>
              <a:t> </a:t>
            </a:r>
            <a:r>
              <a:rPr lang="en-US" sz="1000" b="0" dirty="0">
                <a:solidFill>
                  <a:srgbClr val="AF00DB"/>
                </a:solidFill>
                <a:effectLst/>
                <a:latin typeface="Consolas" panose="020B0609020204030204" pitchFamily="49" charset="0"/>
              </a:rPr>
              <a:t>as</a:t>
            </a:r>
            <a:r>
              <a:rPr lang="en-US" sz="1000" b="0" dirty="0">
                <a:solidFill>
                  <a:srgbClr val="000000"/>
                </a:solidFill>
                <a:effectLst/>
                <a:latin typeface="Consolas" panose="020B0609020204030204" pitchFamily="49" charset="0"/>
              </a:rPr>
              <a:t> </a:t>
            </a:r>
            <a:r>
              <a:rPr lang="en-US" sz="1000" b="0" dirty="0">
                <a:solidFill>
                  <a:srgbClr val="267F99"/>
                </a:solidFill>
                <a:effectLst/>
                <a:latin typeface="Consolas" panose="020B0609020204030204" pitchFamily="49" charset="0"/>
              </a:rPr>
              <a:t>np</a:t>
            </a:r>
            <a:r>
              <a:rPr lang="en-US" sz="1000" b="0" dirty="0">
                <a:solidFill>
                  <a:srgbClr val="000000"/>
                </a:solidFill>
                <a:effectLst/>
                <a:latin typeface="Consolas" panose="020B0609020204030204" pitchFamily="49" charset="0"/>
              </a:rPr>
              <a:t>    </a:t>
            </a:r>
            <a:r>
              <a:rPr lang="en-US" sz="1000" b="0" dirty="0">
                <a:solidFill>
                  <a:srgbClr val="008000"/>
                </a:solidFill>
                <a:effectLst/>
                <a:latin typeface="Consolas" panose="020B0609020204030204" pitchFamily="49" charset="0"/>
              </a:rPr>
              <a:t># </a:t>
            </a:r>
            <a:r>
              <a:rPr lang="en-US" sz="1000" b="0" dirty="0" err="1">
                <a:solidFill>
                  <a:srgbClr val="008000"/>
                </a:solidFill>
                <a:effectLst/>
                <a:latin typeface="Consolas" panose="020B0609020204030204" pitchFamily="49" charset="0"/>
              </a:rPr>
              <a:t>Laspy</a:t>
            </a:r>
            <a:r>
              <a:rPr lang="en-US" sz="1000" b="0" dirty="0">
                <a:solidFill>
                  <a:srgbClr val="008000"/>
                </a:solidFill>
                <a:effectLst/>
                <a:latin typeface="Consolas" panose="020B0609020204030204" pitchFamily="49" charset="0"/>
              </a:rPr>
              <a:t> is a python library for reading, modifying and creating LAS LiDAR files.</a:t>
            </a:r>
            <a:endParaRPr lang="en-US" sz="1000" b="0" dirty="0">
              <a:solidFill>
                <a:srgbClr val="000000"/>
              </a:solidFill>
              <a:effectLst/>
              <a:latin typeface="Consolas" panose="020B0609020204030204" pitchFamily="49" charset="0"/>
            </a:endParaRPr>
          </a:p>
          <a:p>
            <a:r>
              <a:rPr lang="en-US" sz="1000" b="0" dirty="0">
                <a:solidFill>
                  <a:srgbClr val="AF00DB"/>
                </a:solidFill>
                <a:effectLst/>
                <a:latin typeface="Consolas" panose="020B0609020204030204" pitchFamily="49" charset="0"/>
              </a:rPr>
              <a:t>import</a:t>
            </a:r>
            <a:r>
              <a:rPr lang="en-US" sz="1000" b="0" dirty="0">
                <a:solidFill>
                  <a:srgbClr val="000000"/>
                </a:solidFill>
                <a:effectLst/>
                <a:latin typeface="Consolas" panose="020B0609020204030204" pitchFamily="49" charset="0"/>
              </a:rPr>
              <a:t> </a:t>
            </a:r>
            <a:r>
              <a:rPr lang="en-US" sz="1000" b="0" dirty="0" err="1">
                <a:solidFill>
                  <a:srgbClr val="267F99"/>
                </a:solidFill>
                <a:effectLst/>
                <a:latin typeface="Consolas" panose="020B0609020204030204" pitchFamily="49" charset="0"/>
              </a:rPr>
              <a:t>laspy</a:t>
            </a:r>
            <a:r>
              <a:rPr lang="en-US" sz="1000" b="0" dirty="0">
                <a:solidFill>
                  <a:srgbClr val="000000"/>
                </a:solidFill>
                <a:effectLst/>
                <a:latin typeface="Consolas" panose="020B0609020204030204" pitchFamily="49" charset="0"/>
              </a:rPr>
              <a:t>          </a:t>
            </a:r>
            <a:r>
              <a:rPr lang="en-US" sz="1000" b="0" dirty="0">
                <a:solidFill>
                  <a:srgbClr val="008000"/>
                </a:solidFill>
                <a:effectLst/>
                <a:latin typeface="Consolas" panose="020B0609020204030204" pitchFamily="49" charset="0"/>
              </a:rPr>
              <a:t># Open3D is an open-source library that supports rapid development of software that deals with 3D data</a:t>
            </a:r>
            <a:endParaRPr lang="en-US" sz="1000" b="0" dirty="0">
              <a:solidFill>
                <a:srgbClr val="000000"/>
              </a:solidFill>
              <a:effectLst/>
              <a:latin typeface="Consolas" panose="020B0609020204030204" pitchFamily="49" charset="0"/>
            </a:endParaRPr>
          </a:p>
          <a:p>
            <a:r>
              <a:rPr lang="en-US" sz="1000" b="0" dirty="0">
                <a:solidFill>
                  <a:srgbClr val="AF00DB"/>
                </a:solidFill>
                <a:effectLst/>
                <a:latin typeface="Consolas" panose="020B0609020204030204" pitchFamily="49" charset="0"/>
              </a:rPr>
              <a:t>import</a:t>
            </a:r>
            <a:r>
              <a:rPr lang="en-US" sz="1000" b="0" dirty="0">
                <a:solidFill>
                  <a:srgbClr val="000000"/>
                </a:solidFill>
                <a:effectLst/>
                <a:latin typeface="Consolas" panose="020B0609020204030204" pitchFamily="49" charset="0"/>
              </a:rPr>
              <a:t> open3d </a:t>
            </a:r>
            <a:r>
              <a:rPr lang="en-US" sz="1000" b="0" dirty="0">
                <a:solidFill>
                  <a:srgbClr val="AF00DB"/>
                </a:solidFill>
                <a:effectLst/>
                <a:latin typeface="Consolas" panose="020B0609020204030204" pitchFamily="49" charset="0"/>
              </a:rPr>
              <a:t>as</a:t>
            </a:r>
            <a:r>
              <a:rPr lang="en-US" sz="1000" b="0" dirty="0">
                <a:solidFill>
                  <a:srgbClr val="000000"/>
                </a:solidFill>
                <a:effectLst/>
                <a:latin typeface="Consolas" panose="020B0609020204030204" pitchFamily="49" charset="0"/>
              </a:rPr>
              <a:t> </a:t>
            </a:r>
            <a:r>
              <a:rPr lang="en-US" sz="1000" b="0" dirty="0">
                <a:solidFill>
                  <a:srgbClr val="267F99"/>
                </a:solidFill>
                <a:effectLst/>
                <a:latin typeface="Consolas" panose="020B0609020204030204" pitchFamily="49" charset="0"/>
              </a:rPr>
              <a:t>o3d</a:t>
            </a:r>
            <a:r>
              <a:rPr lang="en-US" sz="1000" b="0" dirty="0">
                <a:solidFill>
                  <a:srgbClr val="000000"/>
                </a:solidFill>
                <a:effectLst/>
                <a:latin typeface="Consolas" panose="020B0609020204030204" pitchFamily="49" charset="0"/>
              </a:rPr>
              <a:t>  </a:t>
            </a:r>
            <a:r>
              <a:rPr lang="en-US" sz="1000" b="0" dirty="0">
                <a:solidFill>
                  <a:srgbClr val="008000"/>
                </a:solidFill>
                <a:effectLst/>
                <a:latin typeface="Consolas" panose="020B0609020204030204" pitchFamily="49" charset="0"/>
              </a:rPr>
              <a:t># NumPy is the fundamental package for scientific computing in Python.</a:t>
            </a:r>
            <a:endParaRPr lang="en-US" sz="1000" b="0" dirty="0">
              <a:solidFill>
                <a:srgbClr val="000000"/>
              </a:solidFill>
              <a:effectLst/>
              <a:latin typeface="Consolas" panose="020B0609020204030204" pitchFamily="49" charset="0"/>
            </a:endParaRPr>
          </a:p>
          <a:p>
            <a:br>
              <a:rPr lang="en-US" sz="1000" b="0" dirty="0">
                <a:solidFill>
                  <a:srgbClr val="000000"/>
                </a:solidFill>
                <a:effectLst/>
                <a:latin typeface="Consolas" panose="020B0609020204030204" pitchFamily="49" charset="0"/>
              </a:rPr>
            </a:br>
            <a:r>
              <a:rPr lang="en-US" sz="1000" b="0" dirty="0">
                <a:solidFill>
                  <a:srgbClr val="008000"/>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Use </a:t>
            </a:r>
            <a:r>
              <a:rPr lang="en-US" sz="1000" b="0" dirty="0" err="1">
                <a:solidFill>
                  <a:srgbClr val="008000"/>
                </a:solidFill>
                <a:effectLst/>
                <a:latin typeface="Consolas" panose="020B0609020204030204" pitchFamily="49" charset="0"/>
              </a:rPr>
              <a:t>laspy.read</a:t>
            </a:r>
            <a:r>
              <a:rPr lang="en-US" sz="1000" b="0" dirty="0">
                <a:solidFill>
                  <a:srgbClr val="008000"/>
                </a:solidFill>
                <a:effectLst/>
                <a:latin typeface="Consolas" panose="020B0609020204030204" pitchFamily="49" charset="0"/>
              </a:rPr>
              <a:t>() to read Lidar Data. Use </a:t>
            </a:r>
            <a:r>
              <a:rPr lang="en-US" sz="1000" b="0" dirty="0" err="1">
                <a:solidFill>
                  <a:srgbClr val="008000"/>
                </a:solidFill>
                <a:effectLst/>
                <a:latin typeface="Consolas" panose="020B0609020204030204" pitchFamily="49" charset="0"/>
              </a:rPr>
              <a:t>laspy.open</a:t>
            </a:r>
            <a:r>
              <a:rPr lang="en-US" sz="1000" b="0" dirty="0">
                <a:solidFill>
                  <a:srgbClr val="008000"/>
                </a:solidFill>
                <a:effectLst/>
                <a:latin typeface="Consolas" panose="020B0609020204030204" pitchFamily="49" charset="0"/>
              </a:rPr>
              <a:t>() if you want the metadata only.</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las header for the data looks like: </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&lt;</a:t>
            </a:r>
            <a:r>
              <a:rPr lang="en-US" sz="1000" b="0" dirty="0" err="1">
                <a:solidFill>
                  <a:srgbClr val="008000"/>
                </a:solidFill>
                <a:effectLst/>
                <a:latin typeface="Consolas" panose="020B0609020204030204" pitchFamily="49" charset="0"/>
              </a:rPr>
              <a:t>LasData</a:t>
            </a:r>
            <a:r>
              <a:rPr lang="en-US" sz="1000" b="0" dirty="0">
                <a:solidFill>
                  <a:srgbClr val="008000"/>
                </a:solidFill>
                <a:effectLst/>
                <a:latin typeface="Consolas" panose="020B0609020204030204" pitchFamily="49" charset="0"/>
              </a:rPr>
              <a:t>(1.1, point </a:t>
            </a:r>
            <a:r>
              <a:rPr lang="en-US" sz="1000" b="0" dirty="0" err="1">
                <a:solidFill>
                  <a:srgbClr val="008000"/>
                </a:solidFill>
                <a:effectLst/>
                <a:latin typeface="Consolas" panose="020B0609020204030204" pitchFamily="49" charset="0"/>
              </a:rPr>
              <a:t>fmt</a:t>
            </a:r>
            <a:r>
              <a:rPr lang="en-US" sz="1000" b="0" dirty="0">
                <a:solidFill>
                  <a:srgbClr val="008000"/>
                </a:solidFill>
                <a:effectLst/>
                <a:latin typeface="Consolas" panose="020B0609020204030204" pitchFamily="49" charset="0"/>
              </a:rPr>
              <a:t>: &lt;</a:t>
            </a:r>
            <a:r>
              <a:rPr lang="en-US" sz="1000" b="0" dirty="0" err="1">
                <a:solidFill>
                  <a:srgbClr val="008000"/>
                </a:solidFill>
                <a:effectLst/>
                <a:latin typeface="Consolas" panose="020B0609020204030204" pitchFamily="49" charset="0"/>
              </a:rPr>
              <a:t>PointFormat</a:t>
            </a:r>
            <a:r>
              <a:rPr lang="en-US" sz="1000" b="0" dirty="0">
                <a:solidFill>
                  <a:srgbClr val="008000"/>
                </a:solidFill>
                <a:effectLst/>
                <a:latin typeface="Consolas" panose="020B0609020204030204" pitchFamily="49" charset="0"/>
              </a:rPr>
              <a:t>(1, 0 bytes of extra dims)&gt;, 277573 points, 1 </a:t>
            </a:r>
            <a:r>
              <a:rPr lang="en-US" sz="1000" b="0" dirty="0" err="1">
                <a:solidFill>
                  <a:srgbClr val="008000"/>
                </a:solidFill>
                <a:effectLst/>
                <a:latin typeface="Consolas" panose="020B0609020204030204" pitchFamily="49" charset="0"/>
              </a:rPr>
              <a:t>vlrs</a:t>
            </a:r>
            <a:r>
              <a:rPr lang="en-US" sz="1000" b="0" dirty="0">
                <a:solidFill>
                  <a:srgbClr val="008000"/>
                </a:solidFill>
                <a:effectLst/>
                <a:latin typeface="Consolas" panose="020B0609020204030204" pitchFamily="49" charset="0"/>
              </a:rPr>
              <a:t>)&gt;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contains: las header, the point format, point count and </a:t>
            </a:r>
            <a:r>
              <a:rPr lang="en-US" sz="1000" b="0" dirty="0" err="1">
                <a:solidFill>
                  <a:srgbClr val="008000"/>
                </a:solidFill>
                <a:effectLst/>
                <a:latin typeface="Consolas" panose="020B0609020204030204" pitchFamily="49" charset="0"/>
              </a:rPr>
              <a:t>vlrs</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To get separate outputs for each one</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a:t>
            </a:r>
            <a:r>
              <a:rPr lang="en-US" sz="1000" b="0" dirty="0" err="1">
                <a:solidFill>
                  <a:srgbClr val="008000"/>
                </a:solidFill>
                <a:effectLst/>
                <a:latin typeface="Consolas" panose="020B0609020204030204" pitchFamily="49" charset="0"/>
              </a:rPr>
              <a:t>las.header</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a:t>
            </a:r>
            <a:r>
              <a:rPr lang="en-US" sz="1000" b="0" dirty="0" err="1">
                <a:solidFill>
                  <a:srgbClr val="008000"/>
                </a:solidFill>
                <a:effectLst/>
                <a:latin typeface="Consolas" panose="020B0609020204030204" pitchFamily="49" charset="0"/>
              </a:rPr>
              <a:t>las.header.point_format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a:t>
            </a:r>
            <a:r>
              <a:rPr lang="en-US" sz="1000" b="0" dirty="0" err="1">
                <a:solidFill>
                  <a:srgbClr val="008000"/>
                </a:solidFill>
                <a:effectLst/>
                <a:latin typeface="Consolas" panose="020B0609020204030204" pitchFamily="49" charset="0"/>
              </a:rPr>
              <a:t>las.header.point_count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a:t>
            </a:r>
            <a:r>
              <a:rPr lang="en-US" sz="1000" b="0" dirty="0" err="1">
                <a:solidFill>
                  <a:srgbClr val="008000"/>
                </a:solidFill>
                <a:effectLst/>
                <a:latin typeface="Consolas" panose="020B0609020204030204" pitchFamily="49" charset="0"/>
              </a:rPr>
              <a:t>las.vlrs</a:t>
            </a:r>
            <a:endParaRPr lang="en-US" sz="1000" b="0" dirty="0">
              <a:solidFill>
                <a:srgbClr val="000000"/>
              </a:solidFill>
              <a:effectLst/>
              <a:latin typeface="Consolas" panose="020B0609020204030204" pitchFamily="49" charset="0"/>
            </a:endParaRPr>
          </a:p>
          <a:p>
            <a:r>
              <a:rPr lang="en-US" sz="1000" b="0" dirty="0">
                <a:solidFill>
                  <a:srgbClr val="001080"/>
                </a:solidFill>
                <a:effectLst/>
                <a:latin typeface="Consolas" panose="020B0609020204030204" pitchFamily="49" charset="0"/>
              </a:rPr>
              <a:t>las</a:t>
            </a:r>
            <a:r>
              <a:rPr lang="en-US" sz="1000" b="0" dirty="0">
                <a:solidFill>
                  <a:srgbClr val="000000"/>
                </a:solidFill>
                <a:effectLst/>
                <a:latin typeface="Consolas" panose="020B0609020204030204" pitchFamily="49" charset="0"/>
              </a:rPr>
              <a:t> = </a:t>
            </a:r>
            <a:r>
              <a:rPr lang="en-US" sz="1000" b="0" dirty="0" err="1">
                <a:solidFill>
                  <a:srgbClr val="267F99"/>
                </a:solidFill>
                <a:effectLst/>
                <a:latin typeface="Consolas" panose="020B0609020204030204" pitchFamily="49" charset="0"/>
              </a:rPr>
              <a:t>laspy</a:t>
            </a:r>
            <a:r>
              <a:rPr lang="en-US" sz="1000" b="0" dirty="0" err="1">
                <a:solidFill>
                  <a:srgbClr val="000000"/>
                </a:solidFill>
                <a:effectLst/>
                <a:latin typeface="Consolas" panose="020B0609020204030204" pitchFamily="49" charset="0"/>
              </a:rPr>
              <a:t>.read</a:t>
            </a:r>
            <a:r>
              <a:rPr lang="en-US" sz="1000" b="0" dirty="0">
                <a:solidFill>
                  <a:srgbClr val="000000"/>
                </a:solidFill>
                <a:effectLst/>
                <a:latin typeface="Consolas" panose="020B0609020204030204" pitchFamily="49" charset="0"/>
              </a:rPr>
              <a:t>(</a:t>
            </a:r>
            <a:r>
              <a:rPr lang="en-US" sz="1000" b="0" dirty="0">
                <a:solidFill>
                  <a:srgbClr val="A31515"/>
                </a:solidFill>
                <a:effectLst/>
                <a:latin typeface="Consolas" panose="020B0609020204030204" pitchFamily="49" charset="0"/>
              </a:rPr>
              <a:t>'lidar/</a:t>
            </a:r>
            <a:r>
              <a:rPr lang="en-US" sz="1000" b="0" dirty="0" err="1">
                <a:solidFill>
                  <a:srgbClr val="A31515"/>
                </a:solidFill>
                <a:effectLst/>
                <a:latin typeface="Consolas" panose="020B0609020204030204" pitchFamily="49" charset="0"/>
              </a:rPr>
              <a:t>las_data</a:t>
            </a:r>
            <a:r>
              <a:rPr lang="en-US" sz="1000" b="0" dirty="0">
                <a:solidFill>
                  <a:srgbClr val="A31515"/>
                </a:solidFill>
                <a:effectLst/>
                <a:latin typeface="Consolas" panose="020B0609020204030204" pitchFamily="49" charset="0"/>
              </a:rPr>
              <a:t>/</a:t>
            </a:r>
            <a:r>
              <a:rPr lang="en-US" sz="1000" b="0" dirty="0" err="1">
                <a:solidFill>
                  <a:srgbClr val="A31515"/>
                </a:solidFill>
                <a:effectLst/>
                <a:latin typeface="Consolas" panose="020B0609020204030204" pitchFamily="49" charset="0"/>
              </a:rPr>
              <a:t>points.las</a:t>
            </a:r>
            <a:r>
              <a:rPr lang="en-US" sz="1000" b="0" dirty="0">
                <a:solidFill>
                  <a:srgbClr val="A31515"/>
                </a:solidFill>
                <a:effectLst/>
                <a:latin typeface="Consolas" panose="020B0609020204030204" pitchFamily="49" charset="0"/>
              </a:rPr>
              <a:t>'</a:t>
            </a:r>
            <a:r>
              <a:rPr lang="en-US" sz="1000" b="0" dirty="0">
                <a:solidFill>
                  <a:srgbClr val="000000"/>
                </a:solidFill>
                <a:effectLst/>
                <a:latin typeface="Consolas" panose="020B0609020204030204" pitchFamily="49" charset="0"/>
              </a:rPr>
              <a:t>)</a:t>
            </a:r>
          </a:p>
          <a:p>
            <a:br>
              <a:rPr lang="en-US" sz="1000" b="0" dirty="0">
                <a:solidFill>
                  <a:srgbClr val="000000"/>
                </a:solidFill>
                <a:effectLst/>
                <a:latin typeface="Consolas" panose="020B0609020204030204" pitchFamily="49" charset="0"/>
              </a:rPr>
            </a:br>
            <a:r>
              <a:rPr lang="en-US" sz="1000" b="0" dirty="0">
                <a:solidFill>
                  <a:srgbClr val="008000"/>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Can look at available features for the lidar file by using list()</a:t>
            </a:r>
            <a:endParaRPr lang="en-US" sz="1000" b="0" dirty="0">
              <a:solidFill>
                <a:srgbClr val="000000"/>
              </a:solidFill>
              <a:effectLst/>
              <a:latin typeface="Consolas" panose="020B0609020204030204" pitchFamily="49" charset="0"/>
            </a:endParaRPr>
          </a:p>
          <a:p>
            <a:r>
              <a:rPr lang="en-US" sz="1000" b="0" dirty="0">
                <a:solidFill>
                  <a:srgbClr val="267F99"/>
                </a:solidFill>
                <a:effectLst/>
                <a:latin typeface="Consolas" panose="020B0609020204030204" pitchFamily="49" charset="0"/>
              </a:rPr>
              <a:t>list</a:t>
            </a:r>
            <a:r>
              <a:rPr lang="en-US" sz="1000" b="0" dirty="0">
                <a:solidFill>
                  <a:srgbClr val="000000"/>
                </a:solidFill>
                <a:effectLst/>
                <a:latin typeface="Consolas" panose="020B0609020204030204" pitchFamily="49" charset="0"/>
              </a:rPr>
              <a:t>(</a:t>
            </a:r>
            <a:r>
              <a:rPr lang="en-US" sz="1000" b="0" dirty="0" err="1">
                <a:solidFill>
                  <a:srgbClr val="001080"/>
                </a:solidFill>
                <a:effectLst/>
                <a:latin typeface="Consolas" panose="020B0609020204030204" pitchFamily="49" charset="0"/>
              </a:rPr>
              <a:t>las</a:t>
            </a:r>
            <a:r>
              <a:rPr lang="en-US" sz="1000" b="0" dirty="0" err="1">
                <a:solidFill>
                  <a:srgbClr val="000000"/>
                </a:solidFill>
                <a:effectLst/>
                <a:latin typeface="Consolas" panose="020B0609020204030204" pitchFamily="49" charset="0"/>
              </a:rPr>
              <a:t>.point_format.dimension_names</a:t>
            </a:r>
            <a:r>
              <a:rPr lang="en-US" sz="1000" b="0" dirty="0">
                <a:solidFill>
                  <a:srgbClr val="000000"/>
                </a:solidFill>
                <a:effectLst/>
                <a:latin typeface="Consolas" panose="020B0609020204030204" pitchFamily="49" charset="0"/>
              </a:rPr>
              <a:t>)</a:t>
            </a:r>
          </a:p>
          <a:p>
            <a:br>
              <a:rPr lang="en-US" sz="1000" b="0" dirty="0">
                <a:solidFill>
                  <a:srgbClr val="000000"/>
                </a:solidFill>
                <a:effectLst/>
                <a:latin typeface="Consolas" panose="020B0609020204030204" pitchFamily="49" charset="0"/>
              </a:rPr>
            </a:br>
            <a:r>
              <a:rPr lang="en-US" sz="1000" b="0" dirty="0">
                <a:solidFill>
                  <a:srgbClr val="008000"/>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267F99"/>
                </a:solidFill>
                <a:effectLst/>
                <a:latin typeface="Consolas" panose="020B0609020204030204" pitchFamily="49" charset="0"/>
              </a:rPr>
              <a:t>set</a:t>
            </a:r>
            <a:r>
              <a:rPr lang="en-US" sz="1000" b="0" dirty="0">
                <a:solidFill>
                  <a:srgbClr val="000000"/>
                </a:solidFill>
                <a:effectLst/>
                <a:latin typeface="Consolas" panose="020B0609020204030204" pitchFamily="49" charset="0"/>
              </a:rPr>
              <a:t>(</a:t>
            </a:r>
            <a:r>
              <a:rPr lang="en-US" sz="1000" b="0" dirty="0">
                <a:solidFill>
                  <a:srgbClr val="267F99"/>
                </a:solidFill>
                <a:effectLst/>
                <a:latin typeface="Consolas" panose="020B0609020204030204" pitchFamily="49" charset="0"/>
              </a:rPr>
              <a:t>list</a:t>
            </a:r>
            <a:r>
              <a:rPr lang="en-US" sz="1000" b="0" dirty="0">
                <a:solidFill>
                  <a:srgbClr val="000000"/>
                </a:solidFill>
                <a:effectLst/>
                <a:latin typeface="Consolas" panose="020B0609020204030204" pitchFamily="49" charset="0"/>
              </a:rPr>
              <a:t>(</a:t>
            </a:r>
            <a:r>
              <a:rPr lang="en-US" sz="1000" b="0" dirty="0" err="1">
                <a:solidFill>
                  <a:srgbClr val="001080"/>
                </a:solidFill>
                <a:effectLst/>
                <a:latin typeface="Consolas" panose="020B0609020204030204" pitchFamily="49" charset="0"/>
              </a:rPr>
              <a:t>las</a:t>
            </a:r>
            <a:r>
              <a:rPr lang="en-US" sz="1000" b="0" dirty="0" err="1">
                <a:solidFill>
                  <a:srgbClr val="000000"/>
                </a:solidFill>
                <a:effectLst/>
                <a:latin typeface="Consolas" panose="020B0609020204030204" pitchFamily="49" charset="0"/>
              </a:rPr>
              <a:t>.classification</a:t>
            </a:r>
            <a:r>
              <a:rPr lang="en-US" sz="1000" b="0" dirty="0">
                <a:solidFill>
                  <a:srgbClr val="000000"/>
                </a:solidFill>
                <a:effectLst/>
                <a:latin typeface="Consolas" panose="020B0609020204030204" pitchFamily="49" charset="0"/>
              </a:rPr>
              <a:t>))</a:t>
            </a:r>
          </a:p>
        </p:txBody>
      </p:sp>
      <p:sp>
        <p:nvSpPr>
          <p:cNvPr id="5" name="TextBox 4">
            <a:extLst>
              <a:ext uri="{FF2B5EF4-FFF2-40B4-BE49-F238E27FC236}">
                <a16:creationId xmlns:a16="http://schemas.microsoft.com/office/drawing/2014/main" id="{4674CF1C-7E61-7AEC-F3B1-4D68DE099F0C}"/>
              </a:ext>
            </a:extLst>
          </p:cNvPr>
          <p:cNvSpPr txBox="1"/>
          <p:nvPr/>
        </p:nvSpPr>
        <p:spPr>
          <a:xfrm>
            <a:off x="4789001" y="1066801"/>
            <a:ext cx="4219161" cy="3631763"/>
          </a:xfrm>
          <a:prstGeom prst="rect">
            <a:avLst/>
          </a:prstGeom>
          <a:noFill/>
        </p:spPr>
        <p:txBody>
          <a:bodyPr wrap="square" rtlCol="0">
            <a:spAutoFit/>
          </a:bodyPr>
          <a:lstStyle/>
          <a:p>
            <a:r>
              <a:rPr lang="en-US" sz="1000" b="0" dirty="0">
                <a:solidFill>
                  <a:srgbClr val="008000"/>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267F99"/>
                </a:solidFill>
                <a:effectLst/>
                <a:latin typeface="Consolas" panose="020B0609020204030204" pitchFamily="49" charset="0"/>
              </a:rPr>
              <a:t>set</a:t>
            </a:r>
            <a:r>
              <a:rPr lang="en-US" sz="1000" b="0" dirty="0">
                <a:solidFill>
                  <a:srgbClr val="000000"/>
                </a:solidFill>
                <a:effectLst/>
                <a:latin typeface="Consolas" panose="020B0609020204030204" pitchFamily="49" charset="0"/>
              </a:rPr>
              <a:t>(</a:t>
            </a:r>
            <a:r>
              <a:rPr lang="en-US" sz="1000" b="0" dirty="0">
                <a:solidFill>
                  <a:srgbClr val="267F99"/>
                </a:solidFill>
                <a:effectLst/>
                <a:latin typeface="Consolas" panose="020B0609020204030204" pitchFamily="49" charset="0"/>
              </a:rPr>
              <a:t>list</a:t>
            </a:r>
            <a:r>
              <a:rPr lang="en-US" sz="1000" b="0" dirty="0">
                <a:solidFill>
                  <a:srgbClr val="000000"/>
                </a:solidFill>
                <a:effectLst/>
                <a:latin typeface="Consolas" panose="020B0609020204030204" pitchFamily="49" charset="0"/>
              </a:rPr>
              <a:t>(</a:t>
            </a:r>
            <a:r>
              <a:rPr lang="en-US" sz="1000" b="0" dirty="0" err="1">
                <a:solidFill>
                  <a:srgbClr val="001080"/>
                </a:solidFill>
                <a:effectLst/>
                <a:latin typeface="Consolas" panose="020B0609020204030204" pitchFamily="49" charset="0"/>
              </a:rPr>
              <a:t>las</a:t>
            </a:r>
            <a:r>
              <a:rPr lang="en-US" sz="1000" b="0" dirty="0" err="1">
                <a:solidFill>
                  <a:srgbClr val="000000"/>
                </a:solidFill>
                <a:effectLst/>
                <a:latin typeface="Consolas" panose="020B0609020204030204" pitchFamily="49" charset="0"/>
              </a:rPr>
              <a:t>.classification</a:t>
            </a:r>
            <a:r>
              <a:rPr lang="en-US" sz="1000" b="0" dirty="0">
                <a:solidFill>
                  <a:srgbClr val="000000"/>
                </a:solidFill>
                <a:effectLst/>
                <a:latin typeface="Consolas" panose="020B0609020204030204" pitchFamily="49" charset="0"/>
              </a:rPr>
              <a:t>))</a:t>
            </a:r>
          </a:p>
          <a:p>
            <a:br>
              <a:rPr lang="en-US" sz="1000" b="0" dirty="0">
                <a:solidFill>
                  <a:srgbClr val="000000"/>
                </a:solidFill>
                <a:effectLst/>
                <a:latin typeface="Consolas" panose="020B0609020204030204" pitchFamily="49" charset="0"/>
              </a:rPr>
            </a:br>
            <a:r>
              <a:rPr lang="en-US" sz="1000" b="0" dirty="0">
                <a:solidFill>
                  <a:srgbClr val="008000"/>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Creating, Filtering, and Writing Point Cloud Data</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To create 3D point cloud data, we can stack together with the X, Y, and Z dimensions, using </a:t>
            </a:r>
            <a:r>
              <a:rPr lang="en-US" sz="1000" b="0" dirty="0" err="1">
                <a:solidFill>
                  <a:srgbClr val="008000"/>
                </a:solidFill>
                <a:effectLst/>
                <a:latin typeface="Consolas" panose="020B0609020204030204" pitchFamily="49" charset="0"/>
              </a:rPr>
              <a:t>Numpy</a:t>
            </a:r>
            <a:r>
              <a:rPr lang="en-US" sz="1000" b="0" dirty="0">
                <a:solidFill>
                  <a:srgbClr val="008000"/>
                </a:solidFill>
                <a:effectLst/>
                <a:latin typeface="Consolas" panose="020B0609020204030204" pitchFamily="49" charset="0"/>
              </a:rPr>
              <a:t> like this.</a:t>
            </a:r>
            <a:endParaRPr lang="en-US" sz="1000" b="0" dirty="0">
              <a:solidFill>
                <a:srgbClr val="000000"/>
              </a:solidFill>
              <a:effectLst/>
              <a:latin typeface="Consolas" panose="020B0609020204030204" pitchFamily="49" charset="0"/>
            </a:endParaRPr>
          </a:p>
          <a:p>
            <a:r>
              <a:rPr lang="en-US" sz="1000" b="0" dirty="0" err="1">
                <a:solidFill>
                  <a:srgbClr val="001080"/>
                </a:solidFill>
                <a:effectLst/>
                <a:latin typeface="Consolas" panose="020B0609020204030204" pitchFamily="49" charset="0"/>
              </a:rPr>
              <a:t>point_data</a:t>
            </a:r>
            <a:r>
              <a:rPr lang="en-US" sz="1000" b="0" dirty="0">
                <a:solidFill>
                  <a:srgbClr val="000000"/>
                </a:solidFill>
                <a:effectLst/>
                <a:latin typeface="Consolas" panose="020B0609020204030204" pitchFamily="49" charset="0"/>
              </a:rPr>
              <a:t> = </a:t>
            </a:r>
            <a:r>
              <a:rPr lang="en-US" sz="1000" b="0" dirty="0" err="1">
                <a:solidFill>
                  <a:srgbClr val="267F99"/>
                </a:solidFill>
                <a:effectLst/>
                <a:latin typeface="Consolas" panose="020B0609020204030204" pitchFamily="49" charset="0"/>
              </a:rPr>
              <a:t>np</a:t>
            </a:r>
            <a:r>
              <a:rPr lang="en-US" sz="1000" b="0" dirty="0" err="1">
                <a:solidFill>
                  <a:srgbClr val="000000"/>
                </a:solidFill>
                <a:effectLst/>
                <a:latin typeface="Consolas" panose="020B0609020204030204" pitchFamily="49" charset="0"/>
              </a:rPr>
              <a:t>.</a:t>
            </a:r>
            <a:r>
              <a:rPr lang="en-US" sz="1000" b="0" dirty="0" err="1">
                <a:solidFill>
                  <a:srgbClr val="795E26"/>
                </a:solidFill>
                <a:effectLst/>
                <a:latin typeface="Consolas" panose="020B0609020204030204" pitchFamily="49" charset="0"/>
              </a:rPr>
              <a:t>stack</a:t>
            </a:r>
            <a:r>
              <a:rPr lang="en-US" sz="1000" b="0" dirty="0">
                <a:solidFill>
                  <a:srgbClr val="000000"/>
                </a:solidFill>
                <a:effectLst/>
                <a:latin typeface="Consolas" panose="020B0609020204030204" pitchFamily="49" charset="0"/>
              </a:rPr>
              <a:t>([</a:t>
            </a:r>
            <a:r>
              <a:rPr lang="en-US" sz="1000" b="0" dirty="0" err="1">
                <a:solidFill>
                  <a:srgbClr val="001080"/>
                </a:solidFill>
                <a:effectLst/>
                <a:latin typeface="Consolas" panose="020B0609020204030204" pitchFamily="49" charset="0"/>
              </a:rPr>
              <a:t>las</a:t>
            </a:r>
            <a:r>
              <a:rPr lang="en-US" sz="1000" b="0" dirty="0" err="1">
                <a:solidFill>
                  <a:srgbClr val="000000"/>
                </a:solidFill>
                <a:effectLst/>
                <a:latin typeface="Consolas" panose="020B0609020204030204" pitchFamily="49" charset="0"/>
              </a:rPr>
              <a:t>.X</a:t>
            </a:r>
            <a:r>
              <a:rPr lang="en-US" sz="1000" b="0" dirty="0">
                <a:solidFill>
                  <a:srgbClr val="000000"/>
                </a:solidFill>
                <a:effectLst/>
                <a:latin typeface="Consolas" panose="020B0609020204030204" pitchFamily="49" charset="0"/>
              </a:rPr>
              <a:t>, </a:t>
            </a:r>
            <a:r>
              <a:rPr lang="en-US" sz="1000" b="0" dirty="0" err="1">
                <a:solidFill>
                  <a:srgbClr val="001080"/>
                </a:solidFill>
                <a:effectLst/>
                <a:latin typeface="Consolas" panose="020B0609020204030204" pitchFamily="49" charset="0"/>
              </a:rPr>
              <a:t>las</a:t>
            </a:r>
            <a:r>
              <a:rPr lang="en-US" sz="1000" b="0" dirty="0" err="1">
                <a:solidFill>
                  <a:srgbClr val="000000"/>
                </a:solidFill>
                <a:effectLst/>
                <a:latin typeface="Consolas" panose="020B0609020204030204" pitchFamily="49" charset="0"/>
              </a:rPr>
              <a:t>.Y</a:t>
            </a:r>
            <a:r>
              <a:rPr lang="en-US" sz="1000" b="0" dirty="0">
                <a:solidFill>
                  <a:srgbClr val="000000"/>
                </a:solidFill>
                <a:effectLst/>
                <a:latin typeface="Consolas" panose="020B0609020204030204" pitchFamily="49" charset="0"/>
              </a:rPr>
              <a:t>, </a:t>
            </a:r>
            <a:r>
              <a:rPr lang="en-US" sz="1000" b="0" dirty="0" err="1">
                <a:solidFill>
                  <a:srgbClr val="001080"/>
                </a:solidFill>
                <a:effectLst/>
                <a:latin typeface="Consolas" panose="020B0609020204030204" pitchFamily="49" charset="0"/>
              </a:rPr>
              <a:t>las</a:t>
            </a:r>
            <a:r>
              <a:rPr lang="en-US" sz="1000" b="0" dirty="0" err="1">
                <a:solidFill>
                  <a:srgbClr val="000000"/>
                </a:solidFill>
                <a:effectLst/>
                <a:latin typeface="Consolas" panose="020B0609020204030204" pitchFamily="49" charset="0"/>
              </a:rPr>
              <a:t>.Z</a:t>
            </a:r>
            <a:r>
              <a:rPr lang="en-US" sz="1000" b="0" dirty="0">
                <a:solidFill>
                  <a:srgbClr val="000000"/>
                </a:solidFill>
                <a:effectLst/>
                <a:latin typeface="Consolas" panose="020B0609020204030204" pitchFamily="49" charset="0"/>
              </a:rPr>
              <a:t>], </a:t>
            </a:r>
            <a:r>
              <a:rPr lang="en-US" sz="1000" b="0" dirty="0">
                <a:solidFill>
                  <a:srgbClr val="001080"/>
                </a:solidFill>
                <a:effectLst/>
                <a:latin typeface="Consolas" panose="020B0609020204030204" pitchFamily="49" charset="0"/>
              </a:rPr>
              <a:t>axis</a:t>
            </a:r>
            <a:r>
              <a:rPr lang="en-US" sz="1000" b="0" dirty="0">
                <a:solidFill>
                  <a:srgbClr val="000000"/>
                </a:solidFill>
                <a:effectLst/>
                <a:latin typeface="Consolas" panose="020B0609020204030204" pitchFamily="49" charset="0"/>
              </a:rPr>
              <a:t>=</a:t>
            </a:r>
            <a:r>
              <a:rPr lang="en-US" sz="1000" b="0" dirty="0">
                <a:solidFill>
                  <a:srgbClr val="098658"/>
                </a:solidFill>
                <a:effectLst/>
                <a:latin typeface="Consolas" panose="020B0609020204030204" pitchFamily="49" charset="0"/>
              </a:rPr>
              <a:t>0</a:t>
            </a:r>
            <a:r>
              <a:rPr lang="en-US" sz="1000" b="0" dirty="0">
                <a:solidFill>
                  <a:srgbClr val="000000"/>
                </a:solidFill>
                <a:effectLst/>
                <a:latin typeface="Consolas" panose="020B0609020204030204" pitchFamily="49" charset="0"/>
              </a:rPr>
              <a:t>).</a:t>
            </a:r>
            <a:r>
              <a:rPr lang="en-US" sz="1000" b="0" dirty="0">
                <a:solidFill>
                  <a:srgbClr val="795E26"/>
                </a:solidFill>
                <a:effectLst/>
                <a:latin typeface="Consolas" panose="020B0609020204030204" pitchFamily="49" charset="0"/>
              </a:rPr>
              <a:t>transpose</a:t>
            </a:r>
            <a:r>
              <a:rPr lang="en-US" sz="1000" b="0" dirty="0">
                <a:solidFill>
                  <a:srgbClr val="000000"/>
                </a:solidFill>
                <a:effectLst/>
                <a:latin typeface="Consolas" panose="020B0609020204030204" pitchFamily="49" charset="0"/>
              </a:rPr>
              <a:t>((</a:t>
            </a:r>
            <a:r>
              <a:rPr lang="en-US" sz="1000" b="0" dirty="0">
                <a:solidFill>
                  <a:srgbClr val="098658"/>
                </a:solidFill>
                <a:effectLst/>
                <a:latin typeface="Consolas" panose="020B0609020204030204" pitchFamily="49" charset="0"/>
              </a:rPr>
              <a:t>1</a:t>
            </a:r>
            <a:r>
              <a:rPr lang="en-US" sz="1000" b="0" dirty="0">
                <a:solidFill>
                  <a:srgbClr val="000000"/>
                </a:solidFill>
                <a:effectLst/>
                <a:latin typeface="Consolas" panose="020B0609020204030204" pitchFamily="49" charset="0"/>
              </a:rPr>
              <a:t>, </a:t>
            </a:r>
            <a:r>
              <a:rPr lang="en-US" sz="1000" b="0" dirty="0">
                <a:solidFill>
                  <a:srgbClr val="098658"/>
                </a:solidFill>
                <a:effectLst/>
                <a:latin typeface="Consolas" panose="020B0609020204030204" pitchFamily="49" charset="0"/>
              </a:rPr>
              <a:t>0</a:t>
            </a:r>
            <a:r>
              <a:rPr lang="en-US" sz="1000" b="0" dirty="0">
                <a:solidFill>
                  <a:srgbClr val="000000"/>
                </a:solidFill>
                <a:effectLst/>
                <a:latin typeface="Consolas" panose="020B0609020204030204" pitchFamily="49" charset="0"/>
              </a:rPr>
              <a:t>))</a:t>
            </a:r>
          </a:p>
          <a:p>
            <a:br>
              <a:rPr lang="en-US" sz="1000" b="0" dirty="0">
                <a:solidFill>
                  <a:srgbClr val="000000"/>
                </a:solidFill>
                <a:effectLst/>
                <a:latin typeface="Consolas" panose="020B0609020204030204" pitchFamily="49" charset="0"/>
              </a:rPr>
            </a:br>
            <a:r>
              <a:rPr lang="en-US" sz="1000" b="0" dirty="0">
                <a:solidFill>
                  <a:srgbClr val="008000"/>
                </a:solidFill>
                <a:effectLst/>
                <a:latin typeface="Consolas" panose="020B0609020204030204" pitchFamily="49" charset="0"/>
              </a:rPr>
              <a:t>#%%</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3D Point Cloud Visualization</a:t>
            </a:r>
            <a:endParaRPr lang="en-US" sz="1000" b="0" dirty="0">
              <a:solidFill>
                <a:srgbClr val="000000"/>
              </a:solidFill>
              <a:effectLst/>
              <a:latin typeface="Consolas" panose="020B0609020204030204" pitchFamily="49" charset="0"/>
            </a:endParaRPr>
          </a:p>
          <a:p>
            <a:r>
              <a:rPr lang="en-US" sz="1000" b="0" dirty="0">
                <a:solidFill>
                  <a:srgbClr val="008000"/>
                </a:solidFill>
                <a:effectLst/>
                <a:latin typeface="Consolas" panose="020B0609020204030204" pitchFamily="49" charset="0"/>
              </a:rPr>
              <a:t># </a:t>
            </a:r>
            <a:r>
              <a:rPr lang="en-US" sz="1000" b="0" dirty="0" err="1">
                <a:solidFill>
                  <a:srgbClr val="008000"/>
                </a:solidFill>
                <a:effectLst/>
                <a:latin typeface="Consolas" panose="020B0609020204030204" pitchFamily="49" charset="0"/>
              </a:rPr>
              <a:t>Laspy</a:t>
            </a:r>
            <a:r>
              <a:rPr lang="en-US" sz="1000" b="0" dirty="0">
                <a:solidFill>
                  <a:srgbClr val="008000"/>
                </a:solidFill>
                <a:effectLst/>
                <a:latin typeface="Consolas" panose="020B0609020204030204" pitchFamily="49" charset="0"/>
              </a:rPr>
              <a:t> has no visualization methods so that we will use the "open3d" library. We first create the open3d geometries and pass the point data we have created earlier. Finally, we use the open3d visualization to draw geometries.</a:t>
            </a:r>
            <a:endParaRPr lang="en-US" sz="1000" b="0" dirty="0">
              <a:solidFill>
                <a:srgbClr val="000000"/>
              </a:solidFill>
              <a:effectLst/>
              <a:latin typeface="Consolas" panose="020B0609020204030204" pitchFamily="49" charset="0"/>
            </a:endParaRPr>
          </a:p>
          <a:p>
            <a:r>
              <a:rPr lang="en-US" sz="1000" b="0" dirty="0" err="1">
                <a:solidFill>
                  <a:srgbClr val="001080"/>
                </a:solidFill>
                <a:effectLst/>
                <a:latin typeface="Consolas" panose="020B0609020204030204" pitchFamily="49" charset="0"/>
              </a:rPr>
              <a:t>geom</a:t>
            </a:r>
            <a:r>
              <a:rPr lang="en-US" sz="1000" b="0" dirty="0">
                <a:solidFill>
                  <a:srgbClr val="000000"/>
                </a:solidFill>
                <a:effectLst/>
                <a:latin typeface="Consolas" panose="020B0609020204030204" pitchFamily="49" charset="0"/>
              </a:rPr>
              <a:t> = </a:t>
            </a:r>
            <a:r>
              <a:rPr lang="en-US" sz="1000" b="0" dirty="0">
                <a:solidFill>
                  <a:srgbClr val="267F99"/>
                </a:solidFill>
                <a:effectLst/>
                <a:latin typeface="Consolas" panose="020B0609020204030204" pitchFamily="49" charset="0"/>
              </a:rPr>
              <a:t>o3d</a:t>
            </a:r>
            <a:r>
              <a:rPr lang="en-US" sz="1000" b="0" dirty="0">
                <a:solidFill>
                  <a:srgbClr val="000000"/>
                </a:solidFill>
                <a:effectLst/>
                <a:latin typeface="Consolas" panose="020B0609020204030204" pitchFamily="49" charset="0"/>
              </a:rPr>
              <a:t>.geometry.PointCloud()</a:t>
            </a:r>
          </a:p>
          <a:p>
            <a:r>
              <a:rPr lang="en-US" sz="1000" b="0" dirty="0" err="1">
                <a:solidFill>
                  <a:srgbClr val="001080"/>
                </a:solidFill>
                <a:effectLst/>
                <a:latin typeface="Consolas" panose="020B0609020204030204" pitchFamily="49" charset="0"/>
              </a:rPr>
              <a:t>geom</a:t>
            </a:r>
            <a:r>
              <a:rPr lang="en-US" sz="1000" b="0" dirty="0" err="1">
                <a:solidFill>
                  <a:srgbClr val="000000"/>
                </a:solidFill>
                <a:effectLst/>
                <a:latin typeface="Consolas" panose="020B0609020204030204" pitchFamily="49" charset="0"/>
              </a:rPr>
              <a:t>.points</a:t>
            </a:r>
            <a:r>
              <a:rPr lang="en-US" sz="1000" b="0" dirty="0">
                <a:solidFill>
                  <a:srgbClr val="000000"/>
                </a:solidFill>
                <a:effectLst/>
                <a:latin typeface="Consolas" panose="020B0609020204030204" pitchFamily="49" charset="0"/>
              </a:rPr>
              <a:t> = </a:t>
            </a:r>
            <a:r>
              <a:rPr lang="en-US" sz="1000" b="0" dirty="0">
                <a:solidFill>
                  <a:srgbClr val="267F99"/>
                </a:solidFill>
                <a:effectLst/>
                <a:latin typeface="Consolas" panose="020B0609020204030204" pitchFamily="49" charset="0"/>
              </a:rPr>
              <a:t>o3d</a:t>
            </a:r>
            <a:r>
              <a:rPr lang="en-US" sz="1000" b="0" dirty="0">
                <a:solidFill>
                  <a:srgbClr val="000000"/>
                </a:solidFill>
                <a:effectLst/>
                <a:latin typeface="Consolas" panose="020B0609020204030204" pitchFamily="49" charset="0"/>
              </a:rPr>
              <a:t>.utility.Vector3dVector(</a:t>
            </a:r>
            <a:r>
              <a:rPr lang="en-US" sz="1000" b="0" dirty="0" err="1">
                <a:solidFill>
                  <a:srgbClr val="001080"/>
                </a:solidFill>
                <a:effectLst/>
                <a:latin typeface="Consolas" panose="020B0609020204030204" pitchFamily="49" charset="0"/>
              </a:rPr>
              <a:t>point_data</a:t>
            </a:r>
            <a:r>
              <a:rPr lang="en-US" sz="1000" b="0" dirty="0">
                <a:solidFill>
                  <a:srgbClr val="000000"/>
                </a:solidFill>
                <a:effectLst/>
                <a:latin typeface="Consolas" panose="020B0609020204030204" pitchFamily="49" charset="0"/>
              </a:rPr>
              <a:t>)</a:t>
            </a:r>
          </a:p>
          <a:p>
            <a:r>
              <a:rPr lang="en-US" sz="1000" b="0" dirty="0">
                <a:solidFill>
                  <a:srgbClr val="267F99"/>
                </a:solidFill>
                <a:effectLst/>
                <a:latin typeface="Consolas" panose="020B0609020204030204" pitchFamily="49" charset="0"/>
              </a:rPr>
              <a:t>o3d</a:t>
            </a:r>
            <a:r>
              <a:rPr lang="en-US" sz="1000" b="0" dirty="0">
                <a:solidFill>
                  <a:srgbClr val="000000"/>
                </a:solidFill>
                <a:effectLst/>
                <a:latin typeface="Consolas" panose="020B0609020204030204" pitchFamily="49" charset="0"/>
              </a:rPr>
              <a:t>.visualization.draw_geometries([</a:t>
            </a:r>
            <a:r>
              <a:rPr lang="en-US" sz="1000" b="0" dirty="0" err="1">
                <a:solidFill>
                  <a:srgbClr val="001080"/>
                </a:solidFill>
                <a:effectLst/>
                <a:latin typeface="Consolas" panose="020B0609020204030204" pitchFamily="49" charset="0"/>
              </a:rPr>
              <a:t>geom</a:t>
            </a:r>
            <a:r>
              <a:rPr lang="en-US" sz="1000" b="0" dirty="0">
                <a:solidFill>
                  <a:srgbClr val="000000"/>
                </a:solidFill>
                <a:effectLst/>
                <a:latin typeface="Consolas" panose="020B0609020204030204" pitchFamily="49" charset="0"/>
              </a:rPr>
              <a:t>])</a:t>
            </a:r>
          </a:p>
          <a:p>
            <a:br>
              <a:rPr lang="en-US" sz="1000" b="0" dirty="0">
                <a:solidFill>
                  <a:srgbClr val="000000"/>
                </a:solidFill>
                <a:effectLst/>
                <a:latin typeface="Consolas" panose="020B0609020204030204" pitchFamily="49" charset="0"/>
              </a:rPr>
            </a:br>
            <a:r>
              <a:rPr lang="en-US" sz="1000" b="0" dirty="0">
                <a:solidFill>
                  <a:srgbClr val="008000"/>
                </a:solidFill>
                <a:effectLst/>
                <a:latin typeface="Consolas" panose="020B0609020204030204" pitchFamily="49" charset="0"/>
              </a:rPr>
              <a:t># open3d opens a window, showing the Lidar image of a Forest in U.S. </a:t>
            </a:r>
            <a:endParaRPr lang="en-US" sz="1000"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20131998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102</TotalTime>
  <Words>675</Words>
  <Application>Microsoft Office PowerPoint</Application>
  <PresentationFormat>On-screen Show (4:3)</PresentationFormat>
  <Paragraphs>59</Paragraphs>
  <Slides>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Consolas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Schraml, Trang D.</dc:creator>
  <cp:lastModifiedBy>Schraml, Trang D.</cp:lastModifiedBy>
  <cp:revision>5</cp:revision>
  <dcterms:created xsi:type="dcterms:W3CDTF">2026-06-09T23:26:10Z</dcterms:created>
  <dcterms:modified xsi:type="dcterms:W3CDTF">2026-06-10T01:49:09Z</dcterms:modified>
</cp:coreProperties>
</file>